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2"/>
  </p:notesMasterIdLst>
  <p:handoutMasterIdLst>
    <p:handoutMasterId r:id="rId13"/>
  </p:handoutMasterIdLst>
  <p:sldIdLst>
    <p:sldId id="314" r:id="rId5"/>
    <p:sldId id="257" r:id="rId6"/>
    <p:sldId id="1038" r:id="rId7"/>
    <p:sldId id="1034" r:id="rId8"/>
    <p:sldId id="1037" r:id="rId9"/>
    <p:sldId id="1040" r:id="rId10"/>
    <p:sldId id="353" r:id="rId11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 r01" initials="DK" lastIdx="4" clrIdx="0">
    <p:extLst>
      <p:ext uri="{19B8F6BF-5375-455C-9EA6-DF929625EA0E}">
        <p15:presenceInfo xmlns:p15="http://schemas.microsoft.com/office/powerpoint/2012/main" userId="Lenovo r0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33" autoAdjust="0"/>
    <p:restoredTop sz="94214" autoAdjust="0"/>
  </p:normalViewPr>
  <p:slideViewPr>
    <p:cSldViewPr snapToGrid="0" snapToObjects="1">
      <p:cViewPr varScale="1">
        <p:scale>
          <a:sx n="93" d="100"/>
          <a:sy n="93" d="100"/>
        </p:scale>
        <p:origin x="662" y="7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32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54" d="100"/>
          <a:sy n="54" d="100"/>
        </p:scale>
        <p:origin x="2620" y="6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5/12/2023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5/12/2023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2023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4314B-07FC-4B4A-9F75-C29EB005FD0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842605-5BDD-2984-FF07-DCCE1D4D801A}"/>
              </a:ext>
            </a:extLst>
          </p:cNvPr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highlight>
                  <a:srgbClr val="C0C0C0"/>
                </a:highlight>
                <a:latin typeface="Arial" pitchFamily="34" charset="0"/>
                <a:cs typeface="Arial" pitchFamily="34" charset="0"/>
              </a:rPr>
              <a:t>2023 Lenovo. All rights reserved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5/12/2023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417EFF-84ED-67C2-E0B1-3D675A278ED3}"/>
              </a:ext>
            </a:extLst>
          </p:cNvPr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highlight>
                  <a:srgbClr val="C0C0C0"/>
                </a:highlight>
                <a:latin typeface="Arial" pitchFamily="34" charset="0"/>
                <a:cs typeface="Arial" pitchFamily="34" charset="0"/>
              </a:rPr>
              <a:t>2023 Lenovo. All rights reserved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07B5B6-28EC-73A8-A681-8390C829FBA0}"/>
              </a:ext>
            </a:extLst>
          </p:cNvPr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highlight>
                  <a:srgbClr val="C0C0C0"/>
                </a:highlight>
                <a:latin typeface="Arial" pitchFamily="34" charset="0"/>
                <a:cs typeface="Arial" pitchFamily="34" charset="0"/>
              </a:rPr>
              <a:t>2023 Lenovo. All rights reserved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>
            <a:extLst>
              <a:ext uri="{FF2B5EF4-FFF2-40B4-BE49-F238E27FC236}">
                <a16:creationId xmlns:a16="http://schemas.microsoft.com/office/drawing/2014/main" id="{4FC5CF32-1FAB-45E5-AD8E-215C5F40C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75" y="3815653"/>
            <a:ext cx="9814841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/>
              <a:t>Motivation on study to support ProSe direct/indirect communication for IIOT and private networks</a:t>
            </a:r>
            <a:br>
              <a:rPr lang="en-GB" sz="2400" dirty="0"/>
            </a:br>
            <a:r>
              <a:rPr lang="en-GB" sz="2400" dirty="0"/>
              <a:t>Lenovo</a:t>
            </a:r>
            <a:endParaRPr lang="de-DE" sz="2400" spc="0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F2648FDC-9305-437E-B25E-CBC65E2DD6DA}"/>
              </a:ext>
            </a:extLst>
          </p:cNvPr>
          <p:cNvSpPr txBox="1">
            <a:spLocks/>
          </p:cNvSpPr>
          <p:nvPr/>
        </p:nvSpPr>
        <p:spPr bwMode="gray">
          <a:xfrm>
            <a:off x="605874" y="1208075"/>
            <a:ext cx="3907403" cy="914613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400" dirty="0"/>
              <a:t>Release 19 study proposal</a:t>
            </a:r>
            <a:endParaRPr lang="de-DE" sz="2400" spc="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FC91D3B-04E4-42F9-9B47-5DFCF29CEFF9}"/>
              </a:ext>
            </a:extLst>
          </p:cNvPr>
          <p:cNvSpPr txBox="1">
            <a:spLocks/>
          </p:cNvSpPr>
          <p:nvPr/>
        </p:nvSpPr>
        <p:spPr bwMode="gray">
          <a:xfrm>
            <a:off x="9205990" y="1297663"/>
            <a:ext cx="1825534" cy="914613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400" dirty="0">
                <a:solidFill>
                  <a:srgbClr val="FF0000"/>
                </a:solidFill>
              </a:rPr>
              <a:t>S2-2306675</a:t>
            </a:r>
            <a:endParaRPr lang="de-DE" sz="2400" spc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44352-CBA1-4B95-8665-0A5896F2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826E7-02DF-4DEC-88F1-C65AA171F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0070C0"/>
                </a:solidFill>
              </a:rPr>
              <a:t>Stage 1 requirements for Direct and Indirect communication for industrial automation are described in 3GPP TS 22.104 and accommodate for the following features</a:t>
            </a:r>
          </a:p>
          <a:p>
            <a:pPr lvl="1"/>
            <a:r>
              <a:rPr lang="en-GB" dirty="0"/>
              <a:t>Network performance requirements </a:t>
            </a:r>
            <a:r>
              <a:rPr lang="en-US" dirty="0"/>
              <a:t>for periodic deterministic communication (both unicast and multicast) </a:t>
            </a:r>
            <a:r>
              <a:rPr lang="en-GB" dirty="0"/>
              <a:t>related to KPIs for corporate carrying use cases</a:t>
            </a:r>
          </a:p>
          <a:p>
            <a:pPr lvl="1"/>
            <a:r>
              <a:rPr lang="en-GB" dirty="0"/>
              <a:t>Requirements for clock synchronisation (working clock domain)</a:t>
            </a:r>
          </a:p>
          <a:p>
            <a:pPr marL="380933" lvl="1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For Industrial IIoT use cases, the following Stage 1 requirements described in 3GPP TS 22.104 for supporting direct device communication are of importance in stage 2 (further details in Clause 7 of 22.104).</a:t>
            </a:r>
          </a:p>
          <a:p>
            <a:pPr lvl="1"/>
            <a:r>
              <a:rPr lang="en-GB" dirty="0"/>
              <a:t>Support direct device connection between a group of UEs for periodic deterministic communication (both unicast and multicast) with respective service performance requirements in Table 5.2-1 related to cooperative carrying</a:t>
            </a:r>
          </a:p>
          <a:p>
            <a:pPr lvl="1"/>
            <a:r>
              <a:rPr lang="en-GB" dirty="0"/>
              <a:t>Support clock synchronization (working clock domain) between the UEs within the group of UEs using ProSe direct device communication.</a:t>
            </a:r>
          </a:p>
          <a:p>
            <a:pPr marL="380933" lvl="1" indent="0">
              <a:buNone/>
            </a:pPr>
            <a:r>
              <a:rPr lang="en-GB" dirty="0"/>
              <a:t>NOTE: Similar requirements are also specified for ProSe indirect communication (clause 8, 3GPP TS 22.104).</a:t>
            </a:r>
            <a:endParaRPr lang="en-US" dirty="0"/>
          </a:p>
          <a:p>
            <a:pPr marL="380933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66188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C5E94-6032-4549-8488-8CEBD448B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 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97A4B-4A25-4F8A-94F2-F6DF832938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Propose to agree on a study to support ProSe Direct and Indirect Communication to support the Industrial IoT use cases and requirements described in 3GPP TS 22.104</a:t>
            </a:r>
          </a:p>
          <a:p>
            <a:r>
              <a:rPr lang="en-US" b="1" dirty="0">
                <a:solidFill>
                  <a:srgbClr val="0070C0"/>
                </a:solidFill>
              </a:rPr>
              <a:t>Main focus of the study:</a:t>
            </a:r>
          </a:p>
          <a:p>
            <a:pPr lvl="1"/>
            <a:r>
              <a:rPr lang="en-US" dirty="0"/>
              <a:t>Identify enhancements needed to support of ProSe Direct/Indirect Communication in private networks (SNPN and PNI-NPN)</a:t>
            </a:r>
          </a:p>
          <a:p>
            <a:pPr lvl="2"/>
            <a:r>
              <a:rPr lang="en-US" i="1" dirty="0"/>
              <a:t>It is expected that IIoT use cases require deployment of private networks.</a:t>
            </a:r>
          </a:p>
          <a:p>
            <a:pPr lvl="1"/>
            <a:r>
              <a:rPr lang="en-US" dirty="0"/>
              <a:t>Identify enhancements needed in scenarios where 5GS is deployed as a layer-2 ethernet bridge when integrated with IEEE TSN network in order to support:</a:t>
            </a:r>
          </a:p>
          <a:p>
            <a:pPr lvl="2"/>
            <a:r>
              <a:rPr lang="en-US" dirty="0"/>
              <a:t>Clock synchronization of a common working clock between a group of UEs using ProSe Direct/Indirect Communication </a:t>
            </a:r>
          </a:p>
          <a:p>
            <a:pPr lvl="2"/>
            <a:r>
              <a:rPr lang="en-US" dirty="0"/>
              <a:t>TSN stream communication via ProSe Direct/Indirect Communication</a:t>
            </a:r>
          </a:p>
          <a:p>
            <a:pPr lvl="1"/>
            <a:endParaRPr lang="en-US" sz="18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C5CA79-3EE4-488B-B721-030DE77692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4007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DD2A8-D5FB-4659-8055-048465621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– Work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59D43-F041-4FEF-974B-D73FE50A77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380933" lvl="1" indent="0">
              <a:buNone/>
            </a:pPr>
            <a:r>
              <a:rPr lang="en-US" dirty="0"/>
              <a:t>The following work tasks are identified for this study:</a:t>
            </a:r>
          </a:p>
          <a:p>
            <a:pPr lvl="1"/>
            <a:r>
              <a:rPr lang="en-US" dirty="0"/>
              <a:t>WT 1: Identify enhancements needed to support ProSe Direct/Indirect communication in private networks (SNPN and PNI-NPN). </a:t>
            </a:r>
          </a:p>
          <a:p>
            <a:pPr lvl="2"/>
            <a:r>
              <a:rPr lang="en-US" dirty="0"/>
              <a:t>For PNI-NPN network identify enhancement to support ProSe direct and indirect communication in conjunction with closed access groups.</a:t>
            </a:r>
          </a:p>
          <a:p>
            <a:pPr lvl="1"/>
            <a:r>
              <a:rPr lang="en-US" dirty="0"/>
              <a:t>WT 2: Identify whether and how enhancements are needed (incl. configuration of UEs, PC5 QoS enhancements) for conveying deterministic communication streams via a ProSe Direct/Indirect Communication.</a:t>
            </a:r>
          </a:p>
          <a:p>
            <a:pPr lvl="1"/>
            <a:r>
              <a:rPr lang="en-US" dirty="0"/>
              <a:t>WT 3: Clock Synchronization</a:t>
            </a:r>
          </a:p>
          <a:p>
            <a:pPr lvl="2"/>
            <a:r>
              <a:rPr lang="en-US" dirty="0"/>
              <a:t>WT 3.1: Identify whether and how enhancements are needed (incl. configuration of UEs, PC5 QoS enhancements) for supporting clock synchronization of a common working clock between a group of </a:t>
            </a:r>
            <a:r>
              <a:rPr lang="en-GB" dirty="0"/>
              <a:t>UEs using direct device connection ProSe communication.</a:t>
            </a:r>
          </a:p>
          <a:p>
            <a:pPr lvl="2"/>
            <a:r>
              <a:rPr lang="en-GB" dirty="0"/>
              <a:t>WT 3.2:  Identify whether and how enhancements are needed </a:t>
            </a:r>
            <a:r>
              <a:rPr lang="en-US" dirty="0"/>
              <a:t>(incl. configuration of UEs, PC5 QoS enhancements) for </a:t>
            </a:r>
            <a:r>
              <a:rPr lang="en-GB" dirty="0"/>
              <a:t>supporting clock synchronization (working clock domain) for UEs using ProSe indirect network connection.</a:t>
            </a:r>
          </a:p>
          <a:p>
            <a:pPr lvl="1"/>
            <a:r>
              <a:rPr lang="en-US" dirty="0"/>
              <a:t>For all scenarios consider out-of-coverage, partial coverage and in-coverage cases.</a:t>
            </a:r>
          </a:p>
          <a:p>
            <a:pPr lvl="1"/>
            <a:r>
              <a:rPr lang="en-US" dirty="0"/>
              <a:t>Coordination with RAN is expected (e.g. for QoS aspects)</a:t>
            </a:r>
          </a:p>
          <a:p>
            <a:pPr lvl="1"/>
            <a:r>
              <a:rPr lang="en-US" dirty="0"/>
              <a:t>Expected TUs: 4 (3+1)</a:t>
            </a:r>
          </a:p>
          <a:p>
            <a:pPr marL="380933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D6D3E-F7C7-4E31-9571-BA1E93433C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18660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B51E3-9AAF-466E-82BE-6CB2F3E4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005840"/>
            <a:ext cx="11073383" cy="323365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70C0"/>
                </a:solidFill>
              </a:rPr>
              <a:t>Consider clock synchronisation solutions where a group of UEs using direct device communication are all in coverage, partial coverage or out of coverage.</a:t>
            </a:r>
          </a:p>
          <a:p>
            <a:r>
              <a:rPr lang="en-GB" b="1" dirty="0">
                <a:solidFill>
                  <a:srgbClr val="0070C0"/>
                </a:solidFill>
              </a:rPr>
              <a:t>For scenarios where clock distribution can be supported via the direct connection the following need to be resolved:</a:t>
            </a:r>
          </a:p>
          <a:p>
            <a:pPr lvl="1"/>
            <a:r>
              <a:rPr lang="en-GB" dirty="0"/>
              <a:t>How UEs determine that 5GS clock needs to be distributed over ProSe direct communication?</a:t>
            </a:r>
          </a:p>
          <a:p>
            <a:pPr lvl="1"/>
            <a:r>
              <a:rPr lang="en-GB" dirty="0"/>
              <a:t>PC5 QoS parameters required to be supported for distributing clock information</a:t>
            </a:r>
          </a:p>
          <a:p>
            <a:pPr lvl="1"/>
            <a:r>
              <a:rPr lang="en-GB" dirty="0"/>
              <a:t>Whether a UE can use its internal clock for clock distribution (e.g. if UE(s) are out of coverage)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F3F05-5CA4-4C90-B0C9-2C798A615D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011422-D671-4E7F-B2E9-0A7B2FC7F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topics to study – Clock Synchronisation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C91835-8840-7725-BC27-3AE401E56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4288147"/>
            <a:ext cx="11073384" cy="210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3228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B51E3-9AAF-466E-82BE-6CB2F3E4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005840"/>
            <a:ext cx="11073383" cy="3099106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0070C0"/>
                </a:solidFill>
              </a:rPr>
              <a:t>UE sends TSN stream information over user plane via a direct connection to a second UE</a:t>
            </a:r>
          </a:p>
          <a:p>
            <a:r>
              <a:rPr lang="en-GB" b="1" dirty="0">
                <a:solidFill>
                  <a:srgbClr val="0070C0"/>
                </a:solidFill>
              </a:rPr>
              <a:t>Include both in-coverage, out-of-coverage and partial coverage scenarios</a:t>
            </a:r>
          </a:p>
          <a:p>
            <a:r>
              <a:rPr lang="en-GB" b="1" dirty="0">
                <a:solidFill>
                  <a:srgbClr val="0070C0"/>
                </a:solidFill>
              </a:rPr>
              <a:t>What needs to be studied:</a:t>
            </a:r>
          </a:p>
          <a:p>
            <a:pPr lvl="1"/>
            <a:r>
              <a:rPr lang="en-GB" dirty="0"/>
              <a:t>How UEs determine that TSN stream is sent over direct communication?</a:t>
            </a:r>
          </a:p>
          <a:p>
            <a:pPr lvl="1"/>
            <a:r>
              <a:rPr lang="en-GB" dirty="0"/>
              <a:t>How UEs determines PC5 QoS requirements over direct device connection for conveying TSN stream</a:t>
            </a:r>
          </a:p>
          <a:p>
            <a:pPr lvl="1"/>
            <a:r>
              <a:rPr lang="en-GB" dirty="0"/>
              <a:t>Architecture to support TSN stream communication via direct connection (e.g. use of UE-NW relay)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F3F05-5CA4-4C90-B0C9-2C798A615D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011422-D671-4E7F-B2E9-0A7B2FC7F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topics to study – TSN stream via direct connection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28EDAB-8E2F-89EC-F304-4CB2D4CF3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00" y="4219968"/>
            <a:ext cx="11670269" cy="213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0513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5887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29051</TotalTime>
  <Words>711</Words>
  <Application>Microsoft Office PowerPoint</Application>
  <PresentationFormat>Custom</PresentationFormat>
  <Paragraphs>58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Lenovo Master</vt:lpstr>
      <vt:lpstr>Motivation on study to support ProSe direct/indirect communication for IIOT and private networks Lenovo</vt:lpstr>
      <vt:lpstr>Introduction</vt:lpstr>
      <vt:lpstr>Study proposal</vt:lpstr>
      <vt:lpstr>Objectives – Work Tasks</vt:lpstr>
      <vt:lpstr>Example topics to study – Clock Synchronisation</vt:lpstr>
      <vt:lpstr>Example topics to study – TSN stream via direct connection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Ravi.Kuchibhotla@motorola.com</dc:creator>
  <cp:lastModifiedBy>Lenovo </cp:lastModifiedBy>
  <cp:revision>255</cp:revision>
  <dcterms:created xsi:type="dcterms:W3CDTF">2020-11-11T10:47:48Z</dcterms:created>
  <dcterms:modified xsi:type="dcterms:W3CDTF">2023-05-12T18:59:50Z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